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tTtEsZ1tFzsrOoNSqpSpGhdtf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5F18C4-434D-41EF-A03F-2E116A71348C}">
  <a:tblStyle styleId="{335F18C4-434D-41EF-A03F-2E116A7134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f0f8739f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f0f8739f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a1450e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7a1450e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35fda032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f35fda032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35fda03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f35fda03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367dfb10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f367dfb10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35fda032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f35fda032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4561c8f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44561c8f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3680a36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eb3680a36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ef300ff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eef300ff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b3680a36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b3680a36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f0f8739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ef0f8739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f0f8739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ef0f8739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f0f8739f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ef0f8739f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f0f8739f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ef0f8739f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0" y="1391125"/>
            <a:ext cx="5234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Font typeface="Lato"/>
              <a:buNone/>
              <a:defRPr sz="4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930620"/>
            <a:ext cx="52347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32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2"/>
          <p:cNvSpPr/>
          <p:nvPr>
            <p:ph idx="2" type="pic"/>
          </p:nvPr>
        </p:nvSpPr>
        <p:spPr>
          <a:xfrm>
            <a:off x="4981050" y="792350"/>
            <a:ext cx="3491400" cy="1827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32"/>
          <p:cNvSpPr txBox="1"/>
          <p:nvPr>
            <p:ph idx="3" type="title"/>
          </p:nvPr>
        </p:nvSpPr>
        <p:spPr>
          <a:xfrm>
            <a:off x="590950" y="943100"/>
            <a:ext cx="42513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32"/>
          <p:cNvSpPr txBox="1"/>
          <p:nvPr>
            <p:ph idx="1" type="subTitle"/>
          </p:nvPr>
        </p:nvSpPr>
        <p:spPr>
          <a:xfrm>
            <a:off x="590950" y="2926925"/>
            <a:ext cx="7881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1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33"/>
          <p:cNvSpPr/>
          <p:nvPr>
            <p:ph idx="2" type="pic"/>
          </p:nvPr>
        </p:nvSpPr>
        <p:spPr>
          <a:xfrm>
            <a:off x="4981050" y="792350"/>
            <a:ext cx="3491400" cy="1827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3"/>
          <p:cNvSpPr txBox="1"/>
          <p:nvPr>
            <p:ph type="title"/>
          </p:nvPr>
        </p:nvSpPr>
        <p:spPr>
          <a:xfrm>
            <a:off x="590950" y="943100"/>
            <a:ext cx="42513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" name="Google Shape;55;p33"/>
          <p:cNvSpPr txBox="1"/>
          <p:nvPr>
            <p:ph idx="1" type="subTitle"/>
          </p:nvPr>
        </p:nvSpPr>
        <p:spPr>
          <a:xfrm>
            <a:off x="590950" y="2926925"/>
            <a:ext cx="7881600" cy="18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3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35"/>
          <p:cNvSpPr/>
          <p:nvPr>
            <p:ph idx="2" type="pic"/>
          </p:nvPr>
        </p:nvSpPr>
        <p:spPr>
          <a:xfrm>
            <a:off x="4731900" y="1206150"/>
            <a:ext cx="3618000" cy="2731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5"/>
          <p:cNvSpPr txBox="1"/>
          <p:nvPr>
            <p:ph idx="1" type="subTitle"/>
          </p:nvPr>
        </p:nvSpPr>
        <p:spPr>
          <a:xfrm>
            <a:off x="844225" y="1206150"/>
            <a:ext cx="31416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">
  <p:cSld name="SECTION_TITLE_AND_DESCRIPTION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846038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36"/>
          <p:cNvSpPr txBox="1"/>
          <p:nvPr>
            <p:ph type="title"/>
          </p:nvPr>
        </p:nvSpPr>
        <p:spPr>
          <a:xfrm>
            <a:off x="1344675" y="774250"/>
            <a:ext cx="6307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" name="Google Shape;63;p36"/>
          <p:cNvSpPr txBox="1"/>
          <p:nvPr>
            <p:ph idx="1" type="subTitle"/>
          </p:nvPr>
        </p:nvSpPr>
        <p:spPr>
          <a:xfrm>
            <a:off x="391975" y="2504825"/>
            <a:ext cx="1977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36"/>
          <p:cNvSpPr txBox="1"/>
          <p:nvPr>
            <p:ph idx="2" type="title"/>
          </p:nvPr>
        </p:nvSpPr>
        <p:spPr>
          <a:xfrm>
            <a:off x="391975" y="2028475"/>
            <a:ext cx="22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36"/>
          <p:cNvSpPr/>
          <p:nvPr>
            <p:ph idx="3" type="pic"/>
          </p:nvPr>
        </p:nvSpPr>
        <p:spPr>
          <a:xfrm>
            <a:off x="2623025" y="2293825"/>
            <a:ext cx="1477500" cy="23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6"/>
          <p:cNvSpPr txBox="1"/>
          <p:nvPr>
            <p:ph idx="4" type="subTitle"/>
          </p:nvPr>
        </p:nvSpPr>
        <p:spPr>
          <a:xfrm>
            <a:off x="4988400" y="2504825"/>
            <a:ext cx="1977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36"/>
          <p:cNvSpPr txBox="1"/>
          <p:nvPr>
            <p:ph idx="5" type="title"/>
          </p:nvPr>
        </p:nvSpPr>
        <p:spPr>
          <a:xfrm>
            <a:off x="4988400" y="2028475"/>
            <a:ext cx="22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36"/>
          <p:cNvSpPr/>
          <p:nvPr>
            <p:ph idx="6" type="pic"/>
          </p:nvPr>
        </p:nvSpPr>
        <p:spPr>
          <a:xfrm>
            <a:off x="7219450" y="2293825"/>
            <a:ext cx="1477500" cy="236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6">
  <p:cSld name="SECTION_TITLE_AND_DESCRIPTION_1_1_4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37"/>
          <p:cNvSpPr txBox="1"/>
          <p:nvPr>
            <p:ph type="title"/>
          </p:nvPr>
        </p:nvSpPr>
        <p:spPr>
          <a:xfrm>
            <a:off x="1344675" y="774250"/>
            <a:ext cx="6307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37"/>
          <p:cNvSpPr/>
          <p:nvPr>
            <p:ph idx="2" type="pic"/>
          </p:nvPr>
        </p:nvSpPr>
        <p:spPr>
          <a:xfrm>
            <a:off x="331675" y="1805375"/>
            <a:ext cx="3919500" cy="22491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7"/>
          <p:cNvSpPr txBox="1"/>
          <p:nvPr>
            <p:ph idx="3" type="title"/>
          </p:nvPr>
        </p:nvSpPr>
        <p:spPr>
          <a:xfrm>
            <a:off x="331675" y="4216100"/>
            <a:ext cx="3919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37"/>
          <p:cNvSpPr/>
          <p:nvPr>
            <p:ph idx="4" type="pic"/>
          </p:nvPr>
        </p:nvSpPr>
        <p:spPr>
          <a:xfrm>
            <a:off x="4879875" y="1805375"/>
            <a:ext cx="3919500" cy="22491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7"/>
          <p:cNvSpPr txBox="1"/>
          <p:nvPr>
            <p:ph idx="5" type="title"/>
          </p:nvPr>
        </p:nvSpPr>
        <p:spPr>
          <a:xfrm>
            <a:off x="4879875" y="4216100"/>
            <a:ext cx="3919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1">
  <p:cSld name="SECTION_TITLE_AND_DESCRIPTION_1_1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38"/>
          <p:cNvSpPr txBox="1"/>
          <p:nvPr>
            <p:ph type="title"/>
          </p:nvPr>
        </p:nvSpPr>
        <p:spPr>
          <a:xfrm>
            <a:off x="1344675" y="774250"/>
            <a:ext cx="6307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38"/>
          <p:cNvSpPr txBox="1"/>
          <p:nvPr>
            <p:ph idx="1" type="subTitle"/>
          </p:nvPr>
        </p:nvSpPr>
        <p:spPr>
          <a:xfrm>
            <a:off x="391975" y="2504825"/>
            <a:ext cx="1977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38"/>
          <p:cNvSpPr txBox="1"/>
          <p:nvPr>
            <p:ph idx="2" type="title"/>
          </p:nvPr>
        </p:nvSpPr>
        <p:spPr>
          <a:xfrm>
            <a:off x="391975" y="2028475"/>
            <a:ext cx="22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38"/>
          <p:cNvSpPr/>
          <p:nvPr>
            <p:ph idx="3" type="pic"/>
          </p:nvPr>
        </p:nvSpPr>
        <p:spPr>
          <a:xfrm>
            <a:off x="2623025" y="2293825"/>
            <a:ext cx="1477500" cy="2369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38"/>
          <p:cNvSpPr txBox="1"/>
          <p:nvPr>
            <p:ph idx="4" type="subTitle"/>
          </p:nvPr>
        </p:nvSpPr>
        <p:spPr>
          <a:xfrm>
            <a:off x="4988400" y="2504825"/>
            <a:ext cx="1977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8"/>
          <p:cNvSpPr txBox="1"/>
          <p:nvPr>
            <p:ph idx="5" type="title"/>
          </p:nvPr>
        </p:nvSpPr>
        <p:spPr>
          <a:xfrm>
            <a:off x="4988400" y="2028475"/>
            <a:ext cx="22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38"/>
          <p:cNvSpPr/>
          <p:nvPr>
            <p:ph idx="6" type="pic"/>
          </p:nvPr>
        </p:nvSpPr>
        <p:spPr>
          <a:xfrm>
            <a:off x="7219450" y="2293825"/>
            <a:ext cx="1477500" cy="236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1 1">
  <p:cSld name="SECTION_TITLE_AND_DESCRIPTION_1_1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39"/>
          <p:cNvSpPr txBox="1"/>
          <p:nvPr>
            <p:ph type="title"/>
          </p:nvPr>
        </p:nvSpPr>
        <p:spPr>
          <a:xfrm>
            <a:off x="1344675" y="774250"/>
            <a:ext cx="6307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39"/>
          <p:cNvSpPr/>
          <p:nvPr>
            <p:ph idx="2" type="pic"/>
          </p:nvPr>
        </p:nvSpPr>
        <p:spPr>
          <a:xfrm>
            <a:off x="331675" y="1805375"/>
            <a:ext cx="3919500" cy="22491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9"/>
          <p:cNvSpPr txBox="1"/>
          <p:nvPr>
            <p:ph idx="3" type="title"/>
          </p:nvPr>
        </p:nvSpPr>
        <p:spPr>
          <a:xfrm>
            <a:off x="331675" y="4216100"/>
            <a:ext cx="3919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0" name="Google Shape;90;p39"/>
          <p:cNvSpPr/>
          <p:nvPr>
            <p:ph idx="4" type="pic"/>
          </p:nvPr>
        </p:nvSpPr>
        <p:spPr>
          <a:xfrm>
            <a:off x="4879875" y="1805375"/>
            <a:ext cx="3919500" cy="22491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9"/>
          <p:cNvSpPr txBox="1"/>
          <p:nvPr>
            <p:ph idx="5" type="title"/>
          </p:nvPr>
        </p:nvSpPr>
        <p:spPr>
          <a:xfrm>
            <a:off x="4879875" y="4216100"/>
            <a:ext cx="3919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2">
  <p:cSld name="SECTION_TITLE_AND_DESCRIPTION_1_1_4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40"/>
          <p:cNvSpPr txBox="1"/>
          <p:nvPr>
            <p:ph type="title"/>
          </p:nvPr>
        </p:nvSpPr>
        <p:spPr>
          <a:xfrm>
            <a:off x="578900" y="719975"/>
            <a:ext cx="6144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40"/>
          <p:cNvSpPr/>
          <p:nvPr>
            <p:ph idx="2" type="pic"/>
          </p:nvPr>
        </p:nvSpPr>
        <p:spPr>
          <a:xfrm>
            <a:off x="6633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40"/>
          <p:cNvSpPr/>
          <p:nvPr>
            <p:ph idx="3" type="pic"/>
          </p:nvPr>
        </p:nvSpPr>
        <p:spPr>
          <a:xfrm>
            <a:off x="35349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40"/>
          <p:cNvSpPr/>
          <p:nvPr>
            <p:ph idx="4" type="pic"/>
          </p:nvPr>
        </p:nvSpPr>
        <p:spPr>
          <a:xfrm>
            <a:off x="64065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40"/>
          <p:cNvSpPr txBox="1"/>
          <p:nvPr>
            <p:ph idx="1" type="subTitle"/>
          </p:nvPr>
        </p:nvSpPr>
        <p:spPr>
          <a:xfrm>
            <a:off x="3435300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0"/>
          <p:cNvSpPr txBox="1"/>
          <p:nvPr>
            <p:ph idx="5" type="subTitle"/>
          </p:nvPr>
        </p:nvSpPr>
        <p:spPr>
          <a:xfrm>
            <a:off x="542625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6" type="subTitle"/>
          </p:nvPr>
        </p:nvSpPr>
        <p:spPr>
          <a:xfrm>
            <a:off x="6295125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3">
  <p:cSld name="SECTION_TITLE_AND_DESCRIPTION_1_1_4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41"/>
          <p:cNvSpPr txBox="1"/>
          <p:nvPr>
            <p:ph type="title"/>
          </p:nvPr>
        </p:nvSpPr>
        <p:spPr>
          <a:xfrm>
            <a:off x="578900" y="719975"/>
            <a:ext cx="6144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4" name="Google Shape;104;p41"/>
          <p:cNvSpPr/>
          <p:nvPr>
            <p:ph idx="2" type="pic"/>
          </p:nvPr>
        </p:nvSpPr>
        <p:spPr>
          <a:xfrm>
            <a:off x="6633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41"/>
          <p:cNvSpPr/>
          <p:nvPr>
            <p:ph idx="3" type="pic"/>
          </p:nvPr>
        </p:nvSpPr>
        <p:spPr>
          <a:xfrm>
            <a:off x="35349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1"/>
          <p:cNvSpPr/>
          <p:nvPr>
            <p:ph idx="4" type="pic"/>
          </p:nvPr>
        </p:nvSpPr>
        <p:spPr>
          <a:xfrm>
            <a:off x="6406500" y="1666675"/>
            <a:ext cx="2074200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41"/>
          <p:cNvSpPr txBox="1"/>
          <p:nvPr>
            <p:ph idx="1" type="subTitle"/>
          </p:nvPr>
        </p:nvSpPr>
        <p:spPr>
          <a:xfrm>
            <a:off x="3435300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1"/>
          <p:cNvSpPr txBox="1"/>
          <p:nvPr>
            <p:ph idx="5" type="subTitle"/>
          </p:nvPr>
        </p:nvSpPr>
        <p:spPr>
          <a:xfrm>
            <a:off x="6295125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1"/>
          <p:cNvSpPr txBox="1"/>
          <p:nvPr>
            <p:ph idx="6" type="subTitle"/>
          </p:nvPr>
        </p:nvSpPr>
        <p:spPr>
          <a:xfrm>
            <a:off x="542625" y="3670250"/>
            <a:ext cx="22329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4">
  <p:cSld name="SECTION_TITLE_AND_DESCRIPTION_1_1_4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42"/>
          <p:cNvSpPr txBox="1"/>
          <p:nvPr>
            <p:ph type="title"/>
          </p:nvPr>
        </p:nvSpPr>
        <p:spPr>
          <a:xfrm>
            <a:off x="500525" y="1208400"/>
            <a:ext cx="3666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Google Shape;113;p42"/>
          <p:cNvSpPr txBox="1"/>
          <p:nvPr>
            <p:ph idx="1" type="subTitle"/>
          </p:nvPr>
        </p:nvSpPr>
        <p:spPr>
          <a:xfrm>
            <a:off x="500525" y="2161150"/>
            <a:ext cx="3666000" cy="2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2"/>
          <p:cNvSpPr/>
          <p:nvPr>
            <p:ph idx="2" type="pic"/>
          </p:nvPr>
        </p:nvSpPr>
        <p:spPr>
          <a:xfrm>
            <a:off x="4747725" y="846625"/>
            <a:ext cx="4028100" cy="381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8"/>
          <p:cNvSpPr txBox="1"/>
          <p:nvPr>
            <p:ph idx="1" type="body"/>
          </p:nvPr>
        </p:nvSpPr>
        <p:spPr>
          <a:xfrm>
            <a:off x="430150" y="1152475"/>
            <a:ext cx="83193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5">
  <p:cSld name="SECTION_TITLE_AND_DESCRIPTION_1_1_4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43"/>
          <p:cNvSpPr txBox="1"/>
          <p:nvPr>
            <p:ph type="title"/>
          </p:nvPr>
        </p:nvSpPr>
        <p:spPr>
          <a:xfrm>
            <a:off x="500525" y="1208400"/>
            <a:ext cx="3666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43"/>
          <p:cNvSpPr txBox="1"/>
          <p:nvPr>
            <p:ph idx="1" type="subTitle"/>
          </p:nvPr>
        </p:nvSpPr>
        <p:spPr>
          <a:xfrm>
            <a:off x="500525" y="2161150"/>
            <a:ext cx="3666000" cy="2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3"/>
          <p:cNvSpPr/>
          <p:nvPr>
            <p:ph idx="2" type="pic"/>
          </p:nvPr>
        </p:nvSpPr>
        <p:spPr>
          <a:xfrm>
            <a:off x="4747725" y="846625"/>
            <a:ext cx="4028100" cy="381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5 1">
  <p:cSld name="SECTION_TITLE_AND_DESCRIPTION_1_1_4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44"/>
          <p:cNvSpPr txBox="1"/>
          <p:nvPr>
            <p:ph type="title"/>
          </p:nvPr>
        </p:nvSpPr>
        <p:spPr>
          <a:xfrm rot="-5400240">
            <a:off x="-1764874" y="2357400"/>
            <a:ext cx="4288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4 5 2">
  <p:cSld name="SECTION_TITLE_AND_DESCRIPTION_1_1_4_5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45"/>
          <p:cNvSpPr txBox="1"/>
          <p:nvPr>
            <p:ph type="title"/>
          </p:nvPr>
        </p:nvSpPr>
        <p:spPr>
          <a:xfrm rot="-5400240">
            <a:off x="-1764874" y="2357400"/>
            <a:ext cx="4288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c7c6e57fb_0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c7c6e57fb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7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 2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4"/>
          <p:cNvSpPr/>
          <p:nvPr>
            <p:ph idx="2" type="pic"/>
          </p:nvPr>
        </p:nvSpPr>
        <p:spPr>
          <a:xfrm>
            <a:off x="4731900" y="1206150"/>
            <a:ext cx="3618000" cy="27315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4"/>
          <p:cNvSpPr txBox="1"/>
          <p:nvPr>
            <p:ph idx="1" type="subTitle"/>
          </p:nvPr>
        </p:nvSpPr>
        <p:spPr>
          <a:xfrm>
            <a:off x="844225" y="1206150"/>
            <a:ext cx="31416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30150" y="1152475"/>
            <a:ext cx="83193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/>
          <p:nvPr>
            <p:ph type="ctrTitle"/>
          </p:nvPr>
        </p:nvSpPr>
        <p:spPr>
          <a:xfrm>
            <a:off x="311700" y="1467325"/>
            <a:ext cx="52347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Lato"/>
              <a:buNone/>
              <a:defRPr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" name="Google Shape;27;p25"/>
          <p:cNvSpPr txBox="1"/>
          <p:nvPr>
            <p:ph idx="1" type="subTitle"/>
          </p:nvPr>
        </p:nvSpPr>
        <p:spPr>
          <a:xfrm>
            <a:off x="311700" y="3006820"/>
            <a:ext cx="52347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None/>
              <a:def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" type="subTitle"/>
          </p:nvPr>
        </p:nvSpPr>
        <p:spPr>
          <a:xfrm>
            <a:off x="466850" y="1235550"/>
            <a:ext cx="4045200" cy="3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30"/>
          <p:cNvSpPr/>
          <p:nvPr>
            <p:ph idx="2" type="pic"/>
          </p:nvPr>
        </p:nvSpPr>
        <p:spPr>
          <a:xfrm>
            <a:off x="4933025" y="1235550"/>
            <a:ext cx="3441300" cy="26724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30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idx="1" type="subTitle"/>
          </p:nvPr>
        </p:nvSpPr>
        <p:spPr>
          <a:xfrm>
            <a:off x="466850" y="1235550"/>
            <a:ext cx="4045200" cy="3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31"/>
          <p:cNvSpPr/>
          <p:nvPr>
            <p:ph idx="2" type="pic"/>
          </p:nvPr>
        </p:nvSpPr>
        <p:spPr>
          <a:xfrm>
            <a:off x="4933025" y="1235550"/>
            <a:ext cx="3441300" cy="26724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1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ato"/>
              <a:buNone/>
              <a:defRPr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ato"/>
              <a:buNone/>
              <a:defRPr b="0" i="0" sz="25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30150" y="1152475"/>
            <a:ext cx="8319300" cy="3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hyperlink" Target="https://github.com/bmw-ece-ntust/internship/tree/2024-TEEP-18-Rafli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o-ran-sc.org/projects/o-ran-sc-o-du-phy/en/latest/Setup-Configuration_fh.html#install-and-configure-flexran-5g-nr-l1-application" TargetMode="External"/><Relationship Id="rId4" Type="http://schemas.openxmlformats.org/officeDocument/2006/relationships/hyperlink" Target="https://www.srslte.com/srsran-project-update" TargetMode="External"/><Relationship Id="rId9" Type="http://schemas.openxmlformats.org/officeDocument/2006/relationships/hyperlink" Target="https://gradiant.github.io/5g-charts/open5gs-srsran-5g-zmq.html" TargetMode="External"/><Relationship Id="rId5" Type="http://schemas.openxmlformats.org/officeDocument/2006/relationships/hyperlink" Target="https://docs.srsran.com/projects/4g/en/latest/app_notes/source/zeromq/source/index.html" TargetMode="External"/><Relationship Id="rId6" Type="http://schemas.openxmlformats.org/officeDocument/2006/relationships/hyperlink" Target="https://docs.srsran.com/projects/project/en/latest/tutorials/source/k8s/source/index.html" TargetMode="External"/><Relationship Id="rId7" Type="http://schemas.openxmlformats.org/officeDocument/2006/relationships/hyperlink" Target="https://github.com/srsran/oran-sc-ric" TargetMode="External"/><Relationship Id="rId8" Type="http://schemas.openxmlformats.org/officeDocument/2006/relationships/hyperlink" Target="https://github.com/Gradiant/5g-charts" TargetMode="External"/><Relationship Id="rId11" Type="http://schemas.openxmlformats.org/officeDocument/2006/relationships/image" Target="../media/image21.png"/><Relationship Id="rId10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hackmd.io/@raflihadiana/srsRAN#Playground-1--srsRAN-gNB-to-srsUE-on-VM" TargetMode="External"/><Relationship Id="rId6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hyperlink" Target="https://hackmd.io/@raflihadiana/srsRAN#Playground-2--srsRAN-gNB-and-srsUE-on-K8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type="ctrTitle"/>
          </p:nvPr>
        </p:nvSpPr>
        <p:spPr>
          <a:xfrm>
            <a:off x="356300" y="1531600"/>
            <a:ext cx="69708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800"/>
              <a:t>SMO Framework Development</a:t>
            </a:r>
            <a:endParaRPr sz="3800"/>
          </a:p>
        </p:txBody>
      </p:sp>
      <p:sp>
        <p:nvSpPr>
          <p:cNvPr id="141" name="Google Shape;141;p1"/>
          <p:cNvSpPr txBox="1"/>
          <p:nvPr/>
        </p:nvSpPr>
        <p:spPr>
          <a:xfrm>
            <a:off x="513350" y="2725913"/>
            <a:ext cx="523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TEEP 2024 - Research Plan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03" y="4231124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555825" y="3857725"/>
            <a:ext cx="12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b="0" i="0" sz="13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1210775" y="4231125"/>
            <a:ext cx="34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Rafli Hadiana</a:t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Telkom University Student</a:t>
            </a:r>
            <a:endParaRPr b="0" i="1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f0f8739f4_1_42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g2ef0f8739f4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ef0f8739f4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ef0f8739f4_1_42"/>
          <p:cNvSpPr txBox="1"/>
          <p:nvPr/>
        </p:nvSpPr>
        <p:spPr>
          <a:xfrm>
            <a:off x="623400" y="4993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Final Target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ef0f8739f4_1_42"/>
          <p:cNvSpPr txBox="1"/>
          <p:nvPr/>
        </p:nvSpPr>
        <p:spPr>
          <a:xfrm>
            <a:off x="623400" y="1086300"/>
            <a:ext cx="422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5 -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Overall Integration and Interface Ready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2ef0f8739f4_1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400" y="1486175"/>
            <a:ext cx="4397652" cy="312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f0f8739f4_1_42"/>
          <p:cNvSpPr txBox="1"/>
          <p:nvPr/>
        </p:nvSpPr>
        <p:spPr>
          <a:xfrm>
            <a:off x="5232850" y="1633600"/>
            <a:ext cx="34470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Progress Checklist: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Deployed Customized O-RAN Components by srsRAN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Integration all on K8S Cluster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E2E Testing Success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A1 and E2 Interface Ready (Except O1)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https://github.com/bmw-ece-ntust/internship/tree/2024-TEEP-18-Rafli</a:t>
            </a: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1450e864_0_0"/>
          <p:cNvSpPr txBox="1"/>
          <p:nvPr>
            <p:ph type="ctrTitle"/>
          </p:nvPr>
        </p:nvSpPr>
        <p:spPr>
          <a:xfrm>
            <a:off x="356300" y="1531600"/>
            <a:ext cx="69708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300"/>
              <a:t>O-RAN srsRAN Solution Integration </a:t>
            </a:r>
            <a:endParaRPr sz="3300"/>
          </a:p>
        </p:txBody>
      </p:sp>
      <p:sp>
        <p:nvSpPr>
          <p:cNvPr id="252" name="Google Shape;252;g27a1450e864_0_0"/>
          <p:cNvSpPr txBox="1"/>
          <p:nvPr/>
        </p:nvSpPr>
        <p:spPr>
          <a:xfrm>
            <a:off x="513350" y="2725913"/>
            <a:ext cx="523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TEEP 2024 - Final Review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27a1450e86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03" y="4231124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7a1450e864_0_0"/>
          <p:cNvSpPr txBox="1"/>
          <p:nvPr/>
        </p:nvSpPr>
        <p:spPr>
          <a:xfrm>
            <a:off x="555825" y="3857725"/>
            <a:ext cx="12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b="0" i="0" sz="13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27a1450e864_0_0"/>
          <p:cNvSpPr txBox="1"/>
          <p:nvPr/>
        </p:nvSpPr>
        <p:spPr>
          <a:xfrm>
            <a:off x="1210775" y="4231125"/>
            <a:ext cx="34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Rafli Hadiana</a:t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Telkom University Student</a:t>
            </a:r>
            <a:endParaRPr b="0" i="1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g27a1450e864_0_0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g27a1450e86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7a1450e86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35fda0324_0_20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g2f35fda0324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f35fda0324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f35fda0324_0_20"/>
          <p:cNvSpPr txBox="1"/>
          <p:nvPr/>
        </p:nvSpPr>
        <p:spPr>
          <a:xfrm>
            <a:off x="5715250" y="1057875"/>
            <a:ext cx="27531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Lesson Learned: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you want Implement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srsRU-Emu, then it needs a physical O-RU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you want to implement Clocking Sync Integration with Linux PTP It needs a physical switch as PTP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Grandmaster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you want to implement full simulation, ZMQ is the way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2f35fda0324_0_20"/>
          <p:cNvSpPr txBox="1"/>
          <p:nvPr/>
        </p:nvSpPr>
        <p:spPr>
          <a:xfrm>
            <a:off x="5750950" y="3024125"/>
            <a:ext cx="28686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Contribution: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Initialize the creation of </a:t>
            </a:r>
            <a:r>
              <a:rPr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srs-DU &amp; </a:t>
            </a:r>
            <a:r>
              <a:rPr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srs-CU Docker Image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a custom helm deployment for srsUE 4G, srs-DU, srs-CU and srs-gNB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Configuration E2 Ready 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g2f35fda0324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50" y="935876"/>
            <a:ext cx="5100426" cy="383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f35fda0324_0_20"/>
          <p:cNvSpPr txBox="1"/>
          <p:nvPr/>
        </p:nvSpPr>
        <p:spPr>
          <a:xfrm>
            <a:off x="490050" y="485175"/>
            <a:ext cx="50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Research Journey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35fda0324_0_45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2f35fda032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f35fda0324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f35fda0324_0_45"/>
          <p:cNvSpPr txBox="1"/>
          <p:nvPr/>
        </p:nvSpPr>
        <p:spPr>
          <a:xfrm>
            <a:off x="523750" y="48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Contribution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2f35fda0324_0_45"/>
          <p:cNvSpPr txBox="1"/>
          <p:nvPr/>
        </p:nvSpPr>
        <p:spPr>
          <a:xfrm>
            <a:off x="522888" y="900525"/>
            <a:ext cx="414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3 - srsRAN gNB Split 2 Implementation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g2f35fda0324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12" y="1376913"/>
            <a:ext cx="2965150" cy="15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f35fda0324_0_45"/>
          <p:cNvSpPr txBox="1"/>
          <p:nvPr/>
        </p:nvSpPr>
        <p:spPr>
          <a:xfrm>
            <a:off x="658600" y="3003750"/>
            <a:ext cx="29652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Research Gap</a:t>
            </a: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1. There is no Docker images and Helm charts for srsRAN O-RAN CU-DU Split and mainly support basic deployments.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81" name="Google Shape;281;g2f35fda0324_0_45"/>
          <p:cNvGraphicFramePr/>
          <p:nvPr/>
        </p:nvGraphicFramePr>
        <p:xfrm>
          <a:off x="4036825" y="144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{335F18C4-434D-41EF-A03F-2E116A71348C}</a:tableStyleId>
              </a:tblPr>
              <a:tblGrid>
                <a:gridCol w="2611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Use an official Ubuntu image as a base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FROM ubuntu:20.04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Set the environment variables to prevent interactive prompts during installation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ENV DEBIAN_FRONTEND=noninteractive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Update and install necessary packages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RUN apt-get update &amp;&amp; apt-get install -y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cmake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make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gcc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g++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pkg-config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libfftw3-dev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libmbedtls-dev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libsctp-dev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libyaml-cpp-dev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libgtest-dev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libzmq3-dev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git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curl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jq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&amp;&amp; rm -rf /var/lib/apt/lists/*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Clone the srsRAN_Project repository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RUN git clone https://github.com/srsran/srsRAN_Project.git /opt/srsRAN_Project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Build srsRAN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RUN cd /opt/srsRAN_Project &amp;&amp;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mkdir build &amp;&amp;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cd build &amp;&amp;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cmake ../ -DENABLE_EXPORT=ON -DENABLE_ZEROMQ=ON &amp;&amp; \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	make -j$(nproc)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Set the working directory to /apps/cu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WORKDIR /apps/cu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Copy the built srscu binary to /usr/bin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RUN cp /opt/srsRAN_Project/build/apps/cu/srscu /usr/bin/srscu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# Define the command to run the srscu with the specified configuration file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CMD ["srscu", "-c", "cu.yml"]</a:t>
                      </a:r>
                      <a:endParaRPr sz="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2" name="Google Shape;282;g2f35fda0324_0_45"/>
          <p:cNvSpPr txBox="1"/>
          <p:nvPr/>
        </p:nvSpPr>
        <p:spPr>
          <a:xfrm>
            <a:off x="3989325" y="118065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Dockerfile CU &amp; DU Creation 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g2f35fda0324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568" y="1480013"/>
            <a:ext cx="1498800" cy="73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f35fda0324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2568" y="2225013"/>
            <a:ext cx="1395025" cy="18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f35fda0324_0_45"/>
          <p:cNvPicPr preferRelativeResize="0"/>
          <p:nvPr/>
        </p:nvPicPr>
        <p:blipFill rotWithShape="1">
          <a:blip r:embed="rId8">
            <a:alphaModFix/>
          </a:blip>
          <a:srcRect b="0" l="9321" r="0" t="0"/>
          <a:stretch/>
        </p:blipFill>
        <p:spPr>
          <a:xfrm>
            <a:off x="6763868" y="4131863"/>
            <a:ext cx="1691425" cy="6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367dfb108_0_4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g2f367dfb10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f367dfb10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f367dfb108_0_4"/>
          <p:cNvSpPr txBox="1"/>
          <p:nvPr/>
        </p:nvSpPr>
        <p:spPr>
          <a:xfrm>
            <a:off x="523750" y="48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Contribution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2f367dfb108_0_4"/>
          <p:cNvSpPr txBox="1"/>
          <p:nvPr/>
        </p:nvSpPr>
        <p:spPr>
          <a:xfrm>
            <a:off x="523738" y="933575"/>
            <a:ext cx="414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3 - srsRAN gNB Split 2 Implementation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g2f367dfb108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62" y="1384263"/>
            <a:ext cx="2965150" cy="15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f367dfb108_0_4"/>
          <p:cNvSpPr txBox="1"/>
          <p:nvPr/>
        </p:nvSpPr>
        <p:spPr>
          <a:xfrm>
            <a:off x="619450" y="3011100"/>
            <a:ext cx="29160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Research Gap: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2. Official Helm charts typically focus on single-component deployments, with limited customization for deploying integrated srsUE, srs-DU, srs-CU, and srs-gNB networks.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97" name="Google Shape;297;g2f367dfb108_0_4"/>
          <p:cNvGraphicFramePr/>
          <p:nvPr/>
        </p:nvGraphicFramePr>
        <p:xfrm>
          <a:off x="3977300" y="15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{335F18C4-434D-41EF-A03F-2E116A71348C}</a:tableStyleId>
              </a:tblPr>
              <a:tblGrid>
                <a:gridCol w="212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apiVersion: v2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appVersion: 23.10.1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dependencies: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name: common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repository: https://charts.bitnami.com/bitnami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tags: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- bitnami-common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version: 1.x.x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description: 'Helm chart to deploy srsRAN 5G gNB on Kubernetes. '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maintainers: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email: raflihadian24@gmail.com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name: raflihadiana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name: srsran-5g-zmq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sources: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https://github.com/gradiant/5g-charts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https://github.com/srsran/srsRAN_Project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version: 1.0.0</a:t>
                      </a:r>
                      <a:endParaRPr sz="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8" name="Google Shape;298;g2f367dfb108_0_4"/>
          <p:cNvSpPr txBox="1"/>
          <p:nvPr/>
        </p:nvSpPr>
        <p:spPr>
          <a:xfrm>
            <a:off x="3929800" y="127520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2. srs-gNB Helm Chart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g2f367dfb108_0_4"/>
          <p:cNvSpPr txBox="1"/>
          <p:nvPr/>
        </p:nvSpPr>
        <p:spPr>
          <a:xfrm>
            <a:off x="3953550" y="310365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srs-UE Helm Chart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0" name="Google Shape;300;g2f367dfb108_0_4"/>
          <p:cNvGraphicFramePr/>
          <p:nvPr/>
        </p:nvGraphicFramePr>
        <p:xfrm>
          <a:off x="3977300" y="333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{335F18C4-434D-41EF-A03F-2E116A71348C}</a:tableStyleId>
              </a:tblPr>
              <a:tblGrid>
                <a:gridCol w="212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apiVersion: v2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appVersion: 23.10.1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dependencies: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name: common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repository: https://charts.bitnami.com/bitnami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tags: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- bitnami-common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version: 1.x.x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description: 'Helm chart to deploy srs-ue on Kubernetes.'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maintainers: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email: raflihadian24@gmail.com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name: srs-ue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sources: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https://github.com/gradiant/5g-charts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- https://github.com/srsran/srsRAN_Project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version: 1.0.0</a:t>
                      </a:r>
                      <a:endParaRPr sz="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1" name="Google Shape;301;g2f367dfb108_0_4"/>
          <p:cNvGraphicFramePr/>
          <p:nvPr/>
        </p:nvGraphicFramePr>
        <p:xfrm>
          <a:off x="6273100" y="152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{335F18C4-434D-41EF-A03F-2E116A71348C}</a:tableStyleId>
              </a:tblPr>
              <a:tblGrid>
                <a:gridCol w="1980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apiVersion: v1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kind: ConfigMap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metadata: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name: {{ include "common.names.fullname" . }}-entrypoint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labels: {{- include "common.labels.standard" . | nindent 4 }}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data: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entrypoint.sh: |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#!/bin/bash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set -ex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if [ $# -lt 1 ]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then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        	echo "Usage : $0 [gnb]"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        	exit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fi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if [[ ! -z "$AMF_HOSTNAME" ]] ; then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    	export AMF_ADDR="10.233.102.203"   	fi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if [[ -z "${AMF_BIND_ADDR}" ]] ; then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    	export AMF_BIND_ADDR=$(ip addr show $AMF_BIND_INTERFACE | grep -Po 'inet \K[\d.]+')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fi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/>
                        <a:t>  	envsubst &lt; /gnb-template.yml &gt; gnb.yml</a:t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/>
                        <a:t>  	/opt/srsRAN_Project/target/bin/gnb -c gnb.yml</a:t>
                      </a:r>
                      <a:endParaRPr sz="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2" name="Google Shape;302;g2f367dfb108_0_4"/>
          <p:cNvSpPr txBox="1"/>
          <p:nvPr/>
        </p:nvSpPr>
        <p:spPr>
          <a:xfrm>
            <a:off x="6281950" y="127520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. srs-gNB Helm Configmap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g2f367dfb108_0_4"/>
          <p:cNvSpPr txBox="1"/>
          <p:nvPr/>
        </p:nvSpPr>
        <p:spPr>
          <a:xfrm>
            <a:off x="6224000" y="397220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. Full Helm Repository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4" name="Google Shape;304;g2f367dfb108_0_4"/>
          <p:cNvGraphicFramePr/>
          <p:nvPr/>
        </p:nvGraphicFramePr>
        <p:xfrm>
          <a:off x="6281950" y="427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{335F18C4-434D-41EF-A03F-2E116A71348C}</a:tableStyleId>
              </a:tblPr>
              <a:tblGrid>
                <a:gridCol w="2027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https://github.com/bmw-ece-ntust/internship/tree/2024-TEEP-18-Rafli/playground/03-srsran-split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35fda0324_0_60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g2f35fda0324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f35fda0324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f35fda0324_0_60"/>
          <p:cNvSpPr txBox="1"/>
          <p:nvPr/>
        </p:nvSpPr>
        <p:spPr>
          <a:xfrm>
            <a:off x="523750" y="48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Journey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g2f35fda0324_0_60"/>
          <p:cNvSpPr txBox="1"/>
          <p:nvPr/>
        </p:nvSpPr>
        <p:spPr>
          <a:xfrm>
            <a:off x="523738" y="933575"/>
            <a:ext cx="414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Playground 4 -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srsRAN to OSC RIC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g2f35fda0324_0_60"/>
          <p:cNvSpPr txBox="1"/>
          <p:nvPr/>
        </p:nvSpPr>
        <p:spPr>
          <a:xfrm>
            <a:off x="600388" y="3322275"/>
            <a:ext cx="29601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Accomplishment</a:t>
            </a:r>
            <a:r>
              <a:rPr b="1"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 a Helm Customized O-RAN Components by srsRAN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Integration all on K8S Cluster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E2E Testing Success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AutoNum type="arabicPeriod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E2 Interface Ready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g2f35fda0324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0" y="1331325"/>
            <a:ext cx="2991177" cy="19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f35fda0324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652" y="2359095"/>
            <a:ext cx="3597274" cy="115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f35fda0324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4650" y="1159650"/>
            <a:ext cx="3597274" cy="12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f35fda0324_0_60"/>
          <p:cNvPicPr preferRelativeResize="0"/>
          <p:nvPr/>
        </p:nvPicPr>
        <p:blipFill rotWithShape="1">
          <a:blip r:embed="rId8">
            <a:alphaModFix/>
          </a:blip>
          <a:srcRect b="0" l="0" r="0" t="3558"/>
          <a:stretch/>
        </p:blipFill>
        <p:spPr>
          <a:xfrm>
            <a:off x="4009450" y="3488175"/>
            <a:ext cx="3597276" cy="11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f35fda0324_0_60"/>
          <p:cNvSpPr txBox="1"/>
          <p:nvPr/>
        </p:nvSpPr>
        <p:spPr>
          <a:xfrm>
            <a:off x="4034650" y="884750"/>
            <a:ext cx="1498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5. AMF - RIC - SRSRAN LOG</a:t>
            </a:r>
            <a:endParaRPr b="1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4561c8fd2_0_15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g244561c8fd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44561c8fd2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44561c8fd2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00" y="1131113"/>
            <a:ext cx="5102699" cy="195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44561c8fd2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00" y="3125691"/>
            <a:ext cx="5102701" cy="161939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44561c8fd2_0_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Current </a:t>
            </a: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244561c8fd2_0_15"/>
          <p:cNvSpPr txBox="1"/>
          <p:nvPr/>
        </p:nvSpPr>
        <p:spPr>
          <a:xfrm>
            <a:off x="5573050" y="1227250"/>
            <a:ext cx="3358800" cy="3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Progress:</a:t>
            </a:r>
            <a:endParaRPr b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Continue to learn about O-RAN Specification Knowledge Base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local cluster &amp; Cloud VM for initial E2E and RIC workspace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Non RT-RIC and basic operation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Troubleshoot for srsRAN project and Open5Gs Integration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Challenge:</a:t>
            </a:r>
            <a:endParaRPr b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O-RAN srsCU-srsDU customization 7.2x split option still not on the container format form to run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srsRU-Emu still not tested and integrated with srsDU and srsUE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Clocking Sync Integration with Linux PTP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Separated workspace due to limited computing resource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b3680a360_0_13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g2eb3680a360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eb3680a360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eb3680a360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75" y="1062550"/>
            <a:ext cx="6362701" cy="37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eb3680a360_0_1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Future Research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g2eb3680a360_0_13"/>
          <p:cNvSpPr txBox="1"/>
          <p:nvPr/>
        </p:nvSpPr>
        <p:spPr>
          <a:xfrm>
            <a:off x="6776725" y="1294825"/>
            <a:ext cx="21279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Goals: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Deployed  Customized O-RAN Components by srsRAN 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Integration all on K8S Cluster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E2E Testing Success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Custom rApps Development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Remaks</a:t>
            </a: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UPF Connection on </a:t>
            </a: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Open 5Gs to srsRAN Project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Split 7.2x Option Analysis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E2 Integration Testing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RIC and SMO Framework needs to be on top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ef300ffcf_0_0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g2eef300ffc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eef300ffc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eef300ffc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75" y="1062550"/>
            <a:ext cx="6362701" cy="37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eef300ffcf_0_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Future Research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g2eef300ffcf_0_0"/>
          <p:cNvSpPr txBox="1"/>
          <p:nvPr/>
        </p:nvSpPr>
        <p:spPr>
          <a:xfrm>
            <a:off x="6776725" y="1294825"/>
            <a:ext cx="2127900" cy="31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Goals: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Deployed  Customized O-RAN Components by srsRAN 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Integration all on K8S Cluster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E2E Testing Success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Custom rApps Development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Remaks</a:t>
            </a: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UPF Connection on Open 5Gs to srsRAN Project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Split 7.2x Option Analysis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E2 Integration Testing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Montserrat"/>
              <a:buAutoNum type="arabicPeriod"/>
            </a:pPr>
            <a:r>
              <a:rPr lang="en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RIC and SMO Framework needs to be on top</a:t>
            </a:r>
            <a:endParaRPr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b3680a360_0_29"/>
          <p:cNvSpPr txBox="1"/>
          <p:nvPr>
            <p:ph type="title"/>
          </p:nvPr>
        </p:nvSpPr>
        <p:spPr>
          <a:xfrm>
            <a:off x="430150" y="445025"/>
            <a:ext cx="84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Reference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2eb3680a360_0_29"/>
          <p:cNvSpPr txBox="1"/>
          <p:nvPr>
            <p:ph idx="1" type="body"/>
          </p:nvPr>
        </p:nvSpPr>
        <p:spPr>
          <a:xfrm>
            <a:off x="430150" y="1152475"/>
            <a:ext cx="83193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Install &amp; Configure FlexRAN 5G NR L1 Application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O-RAN CU/DU customized by srsRAN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srsRAN 4G with ZMQ Virtual Radios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srsRAN gNB on Kubernetes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Simplified ORAN SC RIC with improved usability and xApp examples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Helm Chart for Open 5Gs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E2E Testing using srsRAN Environment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g2eb3680a360_0_29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g2eb3680a360_0_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eb3680a360_0_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f0f8739f4_0_11"/>
          <p:cNvSpPr txBox="1"/>
          <p:nvPr>
            <p:ph type="ctrTitle"/>
          </p:nvPr>
        </p:nvSpPr>
        <p:spPr>
          <a:xfrm>
            <a:off x="356300" y="1531600"/>
            <a:ext cx="69708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3300"/>
              <a:t>O-RAN srsRAN Solution Integration</a:t>
            </a:r>
            <a:r>
              <a:rPr lang="en" sz="3300"/>
              <a:t> </a:t>
            </a:r>
            <a:endParaRPr sz="3300"/>
          </a:p>
        </p:txBody>
      </p:sp>
      <p:sp>
        <p:nvSpPr>
          <p:cNvPr id="193" name="Google Shape;193;g2ef0f8739f4_0_11"/>
          <p:cNvSpPr txBox="1"/>
          <p:nvPr/>
        </p:nvSpPr>
        <p:spPr>
          <a:xfrm>
            <a:off x="513350" y="2725913"/>
            <a:ext cx="5234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TEEP 2024 - Midterm Progress</a:t>
            </a:r>
            <a:endParaRPr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g2ef0f8739f4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203" y="4231124"/>
            <a:ext cx="52320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ef0f8739f4_0_11"/>
          <p:cNvSpPr txBox="1"/>
          <p:nvPr/>
        </p:nvSpPr>
        <p:spPr>
          <a:xfrm>
            <a:off x="555825" y="3857725"/>
            <a:ext cx="12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b="0" i="0" sz="13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2ef0f8739f4_0_11"/>
          <p:cNvSpPr txBox="1"/>
          <p:nvPr/>
        </p:nvSpPr>
        <p:spPr>
          <a:xfrm>
            <a:off x="1210775" y="4231125"/>
            <a:ext cx="341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Rafli Hadiana</a:t>
            </a:r>
            <a:endParaRPr b="1" i="0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Telkom University Student</a:t>
            </a:r>
            <a:endParaRPr b="0" i="1" sz="11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g2ef0f8739f4_0_11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g2ef0f8739f4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ef0f8739f4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f0f8739f4_0_22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g2ef0f8739f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ef0f8739f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f0f8739f4_0_22"/>
          <p:cNvSpPr txBox="1"/>
          <p:nvPr/>
        </p:nvSpPr>
        <p:spPr>
          <a:xfrm>
            <a:off x="529850" y="5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Current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Progress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2ef0f8739f4_0_22"/>
          <p:cNvSpPr txBox="1"/>
          <p:nvPr/>
        </p:nvSpPr>
        <p:spPr>
          <a:xfrm>
            <a:off x="5020225" y="1718650"/>
            <a:ext cx="3358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Progress Checklist: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Core Network 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srs-gNB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Setting srsUE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srsUE Traffic Testing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srsMulti-UE Setup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https://hackmd.io/@raflihadiana/srsRAN#Playground-1--srsRAN-gNB-to-srsUE-on-VM</a:t>
            </a: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g2ef0f8739f4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50" y="1718700"/>
            <a:ext cx="4025775" cy="24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ef0f8739f4_0_22"/>
          <p:cNvSpPr txBox="1"/>
          <p:nvPr/>
        </p:nvSpPr>
        <p:spPr>
          <a:xfrm>
            <a:off x="605650" y="1289013"/>
            <a:ext cx="3397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1 - srsRAN gNB to srsUE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f0f8739f4_1_3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2ef0f8739f4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ef0f8739f4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ef0f8739f4_1_3"/>
          <p:cNvSpPr txBox="1"/>
          <p:nvPr/>
        </p:nvSpPr>
        <p:spPr>
          <a:xfrm>
            <a:off x="529850" y="51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Current </a:t>
            </a: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Progress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g2ef0f8739f4_1_3"/>
          <p:cNvSpPr txBox="1"/>
          <p:nvPr/>
        </p:nvSpPr>
        <p:spPr>
          <a:xfrm>
            <a:off x="605650" y="1289013"/>
            <a:ext cx="3397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2 -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srsRAN gNB on K8S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g2ef0f8739f4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50" y="1745802"/>
            <a:ext cx="4219802" cy="24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ef0f8739f4_1_3"/>
          <p:cNvSpPr txBox="1"/>
          <p:nvPr/>
        </p:nvSpPr>
        <p:spPr>
          <a:xfrm>
            <a:off x="5020225" y="1745800"/>
            <a:ext cx="3358800" cy="24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Progress Checklist: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Core Network Pods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srs-gNB Pods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baseline="30000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Setting srsUE Pods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srsUE Traffic Testing Pods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❌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Documentation:</a:t>
            </a:r>
            <a:endParaRPr b="1"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https://hackmd.io/@raflihadiana/srsRAN#Playground-2--srsRAN-gNB-and-srsUE-on-K8S</a:t>
            </a: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f0f8739f4_1_15"/>
          <p:cNvSpPr/>
          <p:nvPr/>
        </p:nvSpPr>
        <p:spPr>
          <a:xfrm>
            <a:off x="7517950" y="54425"/>
            <a:ext cx="1571700" cy="4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g2ef0f8739f4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323" y="159906"/>
            <a:ext cx="798648" cy="35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ef0f8739f4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275" y="232300"/>
            <a:ext cx="938575" cy="2528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ef0f8739f4_1_15"/>
          <p:cNvSpPr txBox="1"/>
          <p:nvPr/>
        </p:nvSpPr>
        <p:spPr>
          <a:xfrm>
            <a:off x="523750" y="485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Problem Found</a:t>
            </a:r>
            <a:endParaRPr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2ef0f8739f4_1_15"/>
          <p:cNvSpPr txBox="1"/>
          <p:nvPr/>
        </p:nvSpPr>
        <p:spPr>
          <a:xfrm>
            <a:off x="523738" y="1050900"/>
            <a:ext cx="4145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Playground 3 -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srsRAN gNB Split 2 Implementation</a:t>
            </a:r>
            <a:endParaRPr b="1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g2ef0f8739f4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25" y="1438000"/>
            <a:ext cx="2866951" cy="145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ef0f8739f4_1_15"/>
          <p:cNvSpPr txBox="1"/>
          <p:nvPr/>
        </p:nvSpPr>
        <p:spPr>
          <a:xfrm>
            <a:off x="4572000" y="1339963"/>
            <a:ext cx="36426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Problem 3 </a:t>
            </a: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Checklist: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Troubleshoot on compiling the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srsDU-srsCU configuration values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Initialize srsDU-srsCU Docker Image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srsRU-Emu Needs Physical O-RU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Clocking Sync Integration with Linux PTP needs PTP Gradmaster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2ef0f8739f4_1_15"/>
          <p:cNvSpPr txBox="1"/>
          <p:nvPr/>
        </p:nvSpPr>
        <p:spPr>
          <a:xfrm>
            <a:off x="594225" y="2972013"/>
            <a:ext cx="4194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Playground 4 - srsRAN Near RT-RIC to setup E2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g2ef0f8739f4_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5" y="3401121"/>
            <a:ext cx="3559649" cy="11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f0f8739f4_1_15"/>
          <p:cNvSpPr txBox="1"/>
          <p:nvPr/>
        </p:nvSpPr>
        <p:spPr>
          <a:xfrm>
            <a:off x="4618525" y="3453850"/>
            <a:ext cx="33588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Problem 4 </a:t>
            </a:r>
            <a:r>
              <a:rPr b="1"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Checklist: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Setup Customized Near RT-RIC from Docker Compose setup to K8S</a:t>
            </a:r>
            <a:endParaRPr sz="1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